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22" r:id="rId4"/>
    <p:sldId id="316" r:id="rId5"/>
    <p:sldId id="358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43" r:id="rId19"/>
    <p:sldId id="344" r:id="rId20"/>
    <p:sldId id="345" r:id="rId21"/>
    <p:sldId id="338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1" r:id="rId30"/>
    <p:sldId id="390" r:id="rId31"/>
    <p:sldId id="392" r:id="rId32"/>
    <p:sldId id="393" r:id="rId33"/>
    <p:sldId id="315" r:id="rId34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333333"/>
    <a:srgbClr val="252526"/>
    <a:srgbClr val="06162F"/>
    <a:srgbClr val="1D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/>
    <p:restoredTop sz="83692"/>
  </p:normalViewPr>
  <p:slideViewPr>
    <p:cSldViewPr snapToGrid="0">
      <p:cViewPr varScale="1">
        <p:scale>
          <a:sx n="88" d="100"/>
          <a:sy n="88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4D861-0935-A24D-9569-4897126776B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F803C-AAC1-E74E-BEF1-1BEB3F7538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0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2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SRP – Single Responsibility Principle</a:t>
            </a:r>
          </a:p>
          <a:p>
            <a:r>
              <a:rPr lang="en-GB" dirty="0"/>
              <a:t>A class should only have one reason to change.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alapelve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– SRP (Single Responsibility Principle)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alapelve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angolul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: Single Responsibility Principle – SRP)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mondja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ki,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egyetlen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lefednie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teljes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egészében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Eredeti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angol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megfogalmazása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: „A class should have only one reason to change”,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„Az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osztályoknak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oka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legyen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”.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GOF1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elvnél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láttuk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fedi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le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teljesen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saját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muszáj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implementációra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programozni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másik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megvalósítsa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szolgáltatásokat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kimaradtak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több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ellát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MacsKuty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alszik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ugat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egerészik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sokkal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jobban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ki van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téve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változásoknak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mintha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látna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el.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MacsKuty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meg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változtatni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kiderül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kutyák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postást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ugatják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meg,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hanem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bicikliseket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illetve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viselkedése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bővül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láttuk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módosítás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magában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hordozza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veszélyt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forráskódszörnyet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kapjunk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amihez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senki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se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hozzányúlni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ilyen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kód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fejlesztése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nagyon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drága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Gyakran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szembesülünk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azzal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mi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szeretnénk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legyen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lásson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naplóznia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a93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jogosultságokat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ellenőriznie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Erre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ad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megoldást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aspektusorientált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programozás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Ezeket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mint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naplózás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kiemeljük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úgynevezett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aspektusba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bármely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osztályhoz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hozzákapcsolhatunk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elvére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szép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felelősséglánc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tervezési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minta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7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2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89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7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10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7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59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76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34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7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0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Az alfa teszt a késztermék tesztje a fejlesztő cégnél, de nem a fejlesztő csapat által. Ennek része, amikor egy kis segédprogram több millió véletlen egérkattintással ellenőrzi, hogy össze-vissza kattintgatva sem lehet kifektetni a programot.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következik a béta teszt. A béta tesztet a végfelhasználók egy szűk csoportja végzi. Játékoknál gyakori, hogy a kiadás előtt néhány fanatikus játékosnak elküldik a játékot, akik rövid idő alatt sokat játszanak vele. Cserébe csak azt kérik, hogy a felfedezett hibákat jelentsék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jön egy sokkal szélesebb béta teszt, amit felhasználói átvételi tesztnek nevezünk. Ekkor már az összes, vagy majdnem az összes felhasználó megkapja a szoftvert és az éles környezetben használatba veszi. Azaz installálják és használják, de még nem a termelésben. Ennek a tesztnek a célja, hogy a felhasználók meggyőződjenek, hogy a termék biztonságosan használható lesz majd éles körülmények között is. Itt már elvárt, hogy a fő funkciók mind működjenek, de előfordulhat, hogy az éles színhelyen előjön olyan környezetfüggő hiba, ami a tesztkörnyezetben nem jött elő. Lehet ez pl. egy funkció lassúsága.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már csak az üzemeltetői átvételi teszt van hátra. Ekkor a rendszergazdák ellenőrzik, hogy a biztonsági funkciók, pl. a biztonsági mentés és a helyreállítás, helyesen működnek-e.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92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02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00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05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12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19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96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971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9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258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19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95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A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társadalmi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együttélésben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érintkezésben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a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fejlődésnek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bizonyos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szakaszában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kialakult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forma,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íratlan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közmegegyezésen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alapuló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általánosan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kötelezőnek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elfogadott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szokás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szabály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;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társadalmi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közszokás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4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Sorrendi</a:t>
            </a:r>
            <a:endParaRPr lang="en-GB" dirty="0"/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C0D0E"/>
                </a:solidFill>
                <a:effectLst/>
                <a:latin typeface="inherit"/>
              </a:rPr>
              <a:t>Image processing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inherit"/>
              </a:rPr>
              <a:t> can often be done in parallel (e.g. split the image into 4 and do the work in 1/4 of the time) but it depends upon the algorithm being run to see if that makes sense.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C0D0E"/>
                </a:solidFill>
                <a:effectLst/>
                <a:latin typeface="inherit"/>
              </a:rPr>
              <a:t>Rendering of animation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inherit"/>
              </a:rPr>
              <a:t> (from 3DMax,etc.) is massively parallel as each frame can be rendered independently to others -- meaning that 10's or 100's of computers can be chained together to help out.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19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Túl</a:t>
            </a:r>
            <a:r>
              <a:rPr lang="en-GB" dirty="0"/>
              <a:t> </a:t>
            </a:r>
            <a:r>
              <a:rPr lang="en-GB" dirty="0" err="1"/>
              <a:t>sok</a:t>
            </a:r>
            <a:r>
              <a:rPr lang="en-GB" dirty="0"/>
              <a:t> </a:t>
            </a:r>
            <a:r>
              <a:rPr lang="en-GB" dirty="0" err="1"/>
              <a:t>munkát</a:t>
            </a:r>
            <a:r>
              <a:rPr lang="en-GB" dirty="0"/>
              <a:t>...</a:t>
            </a:r>
          </a:p>
          <a:p>
            <a:endParaRPr lang="en-GB" dirty="0"/>
          </a:p>
          <a:p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– B – C</a:t>
            </a:r>
            <a:b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látja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B-t, de C-t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nem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…</a:t>
            </a:r>
          </a:p>
          <a:p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module should know only about its immediate dependencies and not about the internal details of the objects it interacts with indirectly. In other words, a class should only interact with its own attributes, parameters passed to it, objects it creates itself, or objects it directly controls.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Határeset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és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Kivételes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eset</a:t>
            </a:r>
            <a:endParaRPr lang="en-GB" b="0" i="0" u="none" strike="noStrike" dirty="0">
              <a:solidFill>
                <a:srgbClr val="040C28"/>
              </a:solidFill>
              <a:effectLst/>
              <a:highlight>
                <a:srgbClr val="D3E3FD"/>
              </a:highlight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An edge case occurs when a user finds themselves operating software under a unique condition that leads to a bug.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 corner case is when multiple unique conditions are at play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  <a:p>
            <a:endParaRPr lang="en-GB" b="0" i="0" u="none" strike="noStrike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If not –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Féktávolságon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belül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példa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felesleges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agytorna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8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9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E69-0AE0-836C-96A6-97FCC0B8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43642-F1F4-4B10-7922-68C04E79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D085-182B-C26D-288F-D4AAB239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C926F-7512-0149-A148-5F83CA1C5E2B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766-8773-28DE-D1FA-785CE454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5BF9D-7CF8-F34D-4FB9-5DDF0EBD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2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906E-8426-BA91-35C6-C310E98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CB0B7-C8C4-ADBD-3621-759F7064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02EA7-E191-2632-69DE-0925292B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6191-7981-254E-A868-3DD01DDBBCD9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D4D5-E946-2FB7-85D1-19FA34FB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2AC9C-39BA-55E8-B00C-DC495FAC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0020E-C225-B360-75FC-9B3169259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1C30-2442-99DD-16AB-569391A8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807-F2B1-54C8-5D29-43DF6BB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74D7-4C22-0448-9F7B-25FE396633DF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A132-C78F-8507-712F-E8395BB0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71EC1-BC42-ACF5-1A85-08B617ED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9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4CEB-7B46-5A31-8C64-3586E308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C7F-CB7F-E89E-3329-553968B8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D395-7ADB-51C8-82F5-B6579D15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A671-6FD4-964A-9BFC-FD9FC8380D28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F6AC-8598-D290-0A85-11D93ED9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205C-FBDF-2CDB-3732-7AB009C9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34B-2002-A402-7AC3-B823A69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164-5D7E-42FE-D4C8-C05269C2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13AF-9BCB-ADEC-6A70-C31F539B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2ED4-0432-6E4F-8333-2698576B59F8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D622B-8657-DB36-C5B4-2657E12C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131B-125D-B550-71EC-E222CE6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1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1110-F059-62C4-695E-4150C1A3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FB74-3D08-12EA-A94B-5750C0DFE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F7724-4AEE-D123-BCB8-1EE0F2B8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860C2-D2A5-0806-EC22-548EBEE2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486C-7501-D141-993D-DA65E83A7308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9E8BF-5381-F25D-6CA7-B652A1D5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8F23D-CAE8-6AB9-E505-E83DA09D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6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558-246C-F3AA-A679-D4125289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7849-E1D5-692D-E277-E40C4338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043D3-1F82-4DD5-7266-47A7CD7E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7220B-9958-7830-DE98-6F5469EB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61B69-AC98-4048-A4E2-EBAD431DD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17D83-8E19-76A0-29FE-249CBFCE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5C4B-74C7-0547-9C91-EDA0D6BD08C4}" type="datetime1">
              <a:rPr lang="hu-HU" smtClean="0"/>
              <a:t>2024. 04. 19.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F8E8-E608-1C83-3F17-AAD2D7D0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00968-A535-AC19-6EB3-A8E9650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4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57A4-149C-B3FE-6D7A-F6FD5512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450A7-0CED-4BF2-CFA2-C9F36ECC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B68C-CFF7-6B42-B7C8-52110B9A288B}" type="datetime1">
              <a:rPr lang="hu-HU" smtClean="0"/>
              <a:t>2024. 04. 19.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9A619-E63A-3B64-7202-993183B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4829-E905-25AB-5787-E1AF162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E1E9-BD91-F5BC-B3E0-3A295573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86C48-62BE-1244-808B-C4C53742076B}" type="datetime1">
              <a:rPr lang="hu-HU" smtClean="0"/>
              <a:t>2024. 04. 19.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96137-090C-3B1F-7236-B781EA88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F9D7-BE1B-03C6-39DB-4653745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4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ACED-EC27-BCB5-D633-3B6BD53D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B224-A1BD-92AB-57CF-0F684886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FF7CA-54E3-EA11-85D1-FCC33EA8B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D1BB-B5A8-CEE3-2F17-134F11A9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AD0C-A842-EC46-A757-98411123E56D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CB89-93F1-F522-7A97-E8FE341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1AE5-D05F-1F06-EF22-FBAFE8F6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9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24A4-A72E-7D75-855C-C663307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78EDB-347A-6945-1299-E2A1A2B9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681E3-ABDB-5991-C3D1-13A0F9D6D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91C8-2870-F85D-202F-933AE9F0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2674-BD91-864B-AB0F-57E238F2DCE0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8AF7-2357-386A-66DD-FA3B8D6A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85EE8-1949-5E87-5B2C-D56A6BAF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1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2DEC-CC0D-E2EB-05D2-07DFDB0A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6591-D25D-9DBD-1404-4E741CCE5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99D6-84E4-157F-39F7-2A492D75C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C1F4B-E9B6-2B4A-9D67-BF297F2F44E3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539B-0027-B465-70DC-33747AC3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5CAF-3AAD-BF27-F0E4-4F7FEC822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9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sz="40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ÉS TDD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310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7" r="49141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FUNKCIÓSZABÁLYOK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Kicsi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funkcióink legyenek a lehető legkisebbek és fókuszáltak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 dolgot, de azt jól!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Egyetlen feladatot lássanak el, teljes egészében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Melyik alapelvünk mondja ki ezt?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Kevesebb paraméter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Csoportosítsuk és fogjuk össze azokat a paraméter adatokat, melyekkel funkcióink dolgoznak adatstruktúrákká vagy alkalmazzunk alapértékeket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Mellékhatások kerülése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nincs mellékhatás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Mi a mellékhatás definíciója?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használj </a:t>
            </a:r>
            <a:r>
              <a:rPr lang="hu-HU" sz="1400" b="1" dirty="0" err="1">
                <a:latin typeface="Montserrat" pitchFamily="2" charset="77"/>
              </a:rPr>
              <a:t>flag-eket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Kerüljük a </a:t>
            </a:r>
            <a:r>
              <a:rPr lang="hu-HU" sz="1250" dirty="0" err="1">
                <a:latin typeface="Montserrat" pitchFamily="2" charset="77"/>
              </a:rPr>
              <a:t>boolean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flagek</a:t>
            </a:r>
            <a:r>
              <a:rPr lang="hu-HU" sz="1250" dirty="0">
                <a:latin typeface="Montserrat" pitchFamily="2" charset="77"/>
              </a:rPr>
              <a:t> és metódusokon belüli paraméterek használatát amikor a funkciónk viselkedését akarjuk irányítani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Bontsuk szét a metódusokat különálló metódusokra, melyek mindegyike egy adott esethez tartozó viselkedésért felel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722144"/>
            <a:ext cx="3505204" cy="6130068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473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7" r="60117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KOMMENT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Mindig próbáld magad kódban kifejezni, </a:t>
            </a:r>
            <a:r>
              <a:rPr lang="hu-HU" sz="1400" dirty="0">
                <a:latin typeface="Montserrat" pitchFamily="2" charset="77"/>
              </a:rPr>
              <a:t>ne kommentben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ismételgesd magad, </a:t>
            </a:r>
            <a:r>
              <a:rPr lang="hu-HU" sz="1400" dirty="0">
                <a:latin typeface="Montserrat" pitchFamily="2" charset="77"/>
              </a:rPr>
              <a:t>ha már egyszer leírtad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kelts felesleges zajt, </a:t>
            </a:r>
            <a:r>
              <a:rPr lang="hu-HU" sz="1400" dirty="0">
                <a:latin typeface="Montserrat" pitchFamily="2" charset="77"/>
              </a:rPr>
              <a:t>ha érthető miről van szó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használj zárókommenteket, </a:t>
            </a:r>
            <a:r>
              <a:rPr lang="hu-HU" sz="1400" dirty="0">
                <a:latin typeface="Montserrat" pitchFamily="2" charset="77"/>
              </a:rPr>
              <a:t>feleslegesen dolgozol az IDE helyett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a szándék leírására, </a:t>
            </a:r>
            <a:r>
              <a:rPr lang="hu-HU" sz="1400" dirty="0">
                <a:latin typeface="Montserrat" pitchFamily="2" charset="77"/>
              </a:rPr>
              <a:t>főleg ha a logika nehezen érthető (nem a kód!)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a bonyolult kód tisztázására, </a:t>
            </a:r>
            <a:r>
              <a:rPr lang="hu-HU" sz="1400" dirty="0">
                <a:latin typeface="Montserrat" pitchFamily="2" charset="77"/>
              </a:rPr>
              <a:t>például algoritmusok, </a:t>
            </a:r>
            <a:r>
              <a:rPr lang="hu-HU" sz="1400" dirty="0" err="1">
                <a:latin typeface="Montserrat" pitchFamily="2" charset="77"/>
              </a:rPr>
              <a:t>adatstrukturák</a:t>
            </a:r>
            <a:r>
              <a:rPr lang="hu-HU" sz="1400" dirty="0">
                <a:latin typeface="Montserrat" pitchFamily="2" charset="77"/>
              </a:rPr>
              <a:t> esetén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figyelmeztetésként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688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1" r="41835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FORRÁSKÓD STRUKTÚRA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Vertikális elválasztás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összetartozó kódrészleteket vertikálisan csoportosítsd tömören, egymás mellett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változókat a felhasználásuk helyéhez közel deklaráld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első felhasználás helyéhez a lehető legközelebbi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egymással összefüggésben lévő- és a hasonló funkciók legyenek közel egymáshoz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Funkciók </a:t>
            </a:r>
            <a:r>
              <a:rPr lang="hu-HU" sz="1400" b="1" dirty="0" err="1">
                <a:latin typeface="Montserrat" pitchFamily="2" charset="77"/>
              </a:rPr>
              <a:t>felülről</a:t>
            </a:r>
            <a:r>
              <a:rPr lang="hu-HU" sz="1400" b="1" dirty="0">
                <a:latin typeface="Montserrat" pitchFamily="2" charset="77"/>
              </a:rPr>
              <a:t>-lefelé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szintű funkciók felül, alacsony szintűek alattuk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végrehajtásuk logikai menete szerint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Legyenek rövidek a sorok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</a:t>
            </a:r>
            <a:r>
              <a:rPr lang="hu-HU" sz="1400" b="1" dirty="0" err="1">
                <a:latin typeface="Montserrat" pitchFamily="2" charset="77"/>
              </a:rPr>
              <a:t>whitespace</a:t>
            </a:r>
            <a:r>
              <a:rPr lang="hu-HU" sz="1400" b="1" dirty="0">
                <a:latin typeface="Montserrat" pitchFamily="2" charset="77"/>
              </a:rPr>
              <a:t>, mint eszköz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Szorosan összetartozókat összehúzza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Gyengén összetartozókat szétválasztja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törd el az </a:t>
            </a:r>
            <a:r>
              <a:rPr lang="hu-HU" sz="1400" b="1" dirty="0" err="1">
                <a:latin typeface="Montserrat" pitchFamily="2" charset="77"/>
              </a:rPr>
              <a:t>indentation</a:t>
            </a:r>
            <a:r>
              <a:rPr lang="hu-HU" sz="1400" b="1" dirty="0">
                <a:latin typeface="Montserrat" pitchFamily="2" charset="77"/>
              </a:rPr>
              <a:t>-t</a:t>
            </a:r>
            <a:endParaRPr lang="hu-HU" sz="125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Nem csak zavaró, de van ahol problémákhoz is vezet (pl.: </a:t>
            </a:r>
            <a:r>
              <a:rPr lang="hu-HU" sz="1250" dirty="0" err="1">
                <a:latin typeface="Montserrat" pitchFamily="2" charset="77"/>
              </a:rPr>
              <a:t>Yaml</a:t>
            </a:r>
            <a:r>
              <a:rPr lang="hu-HU" sz="1250" dirty="0">
                <a:latin typeface="Montserrat" pitchFamily="2" charset="77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5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r="1187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OBJEKTUMOK ÉS ADATSTRUKTÚRÁK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Rejtsd el a belső struktúrát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Egységbezárással rejtsünk és csak azokat az interfészeket, viselkedéseket tegyük láthatóvá, melyeket külső irányból használni szeretnénk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Adatstruktúrák előnyei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Például olyan osztályok, melyek metódusok nélkül reprezentálnak adatokat </a:t>
            </a:r>
            <a:r>
              <a:rPr lang="hu-HU" sz="1250" b="1" dirty="0">
                <a:latin typeface="Montserrat" pitchFamily="2" charset="77"/>
              </a:rPr>
              <a:t>(Példa)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hibrid struktúrákat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Hibrid az a struktúra, ami attribútumokat kever viselkedéssel egy elemen belül </a:t>
            </a:r>
            <a:r>
              <a:rPr lang="hu-HU" sz="1250" b="1" dirty="0">
                <a:latin typeface="Montserrat" pitchFamily="2" charset="77"/>
              </a:rPr>
              <a:t>(Példa)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Kicsi és SRP itt is érvényes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ős osztály ne tudjon semmit a gyermekeiről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Úgy tegyünk interfészeket és viselkedéseket elérhetővé, hogy az ne következtessen a gyermek osztályok kinézetére, tartalmára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Inkább legyen több funkció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Mintsem átadjunk egy halom adatot egyetlen funkciónak, ami kitalálja melyik viselkedést kell alkalmazni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nem-statikus metódusokat</a:t>
            </a:r>
            <a:endParaRPr lang="hu-HU" sz="125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</a:t>
            </a:r>
            <a:r>
              <a:rPr lang="hu-HU" sz="1250" dirty="0" err="1">
                <a:latin typeface="Montserrat" pitchFamily="2" charset="77"/>
              </a:rPr>
              <a:t>Instance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method</a:t>
            </a:r>
            <a:r>
              <a:rPr lang="hu-HU" sz="1250" dirty="0">
                <a:latin typeface="Montserrat" pitchFamily="2" charset="77"/>
              </a:rPr>
              <a:t>-ok egy adott osztályhoz csatoltak, nem annak példányaihoz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nem-statikus metódusok támogatják a </a:t>
            </a:r>
            <a:r>
              <a:rPr lang="hu-HU" sz="1250" dirty="0" err="1">
                <a:latin typeface="Montserrat" pitchFamily="2" charset="77"/>
              </a:rPr>
              <a:t>többalakúságot</a:t>
            </a:r>
            <a:r>
              <a:rPr lang="hu-HU" sz="1250" dirty="0">
                <a:latin typeface="Montserrat" pitchFamily="2" charset="77"/>
              </a:rPr>
              <a:t> és öröklődést, alacsonyabb </a:t>
            </a:r>
            <a:r>
              <a:rPr lang="hu-HU" sz="1250" dirty="0" err="1">
                <a:latin typeface="Montserrat" pitchFamily="2" charset="77"/>
              </a:rPr>
              <a:t>csatoltságot</a:t>
            </a:r>
            <a:r>
              <a:rPr lang="hu-HU" sz="1250" dirty="0">
                <a:latin typeface="Montserrat" pitchFamily="2" charset="77"/>
              </a:rPr>
              <a:t> teremtve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09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8" r="64122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1 </a:t>
            </a:r>
            <a:r>
              <a:rPr lang="hu-HU" sz="1400" b="1" dirty="0" err="1">
                <a:latin typeface="Montserrat" pitchFamily="2" charset="77"/>
              </a:rPr>
              <a:t>Assert</a:t>
            </a:r>
            <a:r>
              <a:rPr lang="hu-HU" sz="1400" b="1" dirty="0">
                <a:latin typeface="Montserrat" pitchFamily="2" charset="77"/>
              </a:rPr>
              <a:t> tesztenként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tesztnek egyetlen specifikus viselkedést vagy kódrészletet kell vizsgálnia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Sikertelen teszt esetén így tudjuk hol keressük a hibát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Olvashatóság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Tesztelt kód elvárt viselkedésének dokumentációját beleértve!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Gyorsaság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Független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teszt egymástól függetlenül kell, hogy futtatható legyen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teszteket környezeti faktorok ne manipulálják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Ismételhető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Konzisztens eredményeket kell adniuk többszöri futtatás esetén is (ugyanazokkal a kondíciókkal persze)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573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r="1075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KÓDSZAGOK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rothadó kód előjele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rothadó kódhoz a programozók már nemigazán szeretnek hozzányúlni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Tisztítása nagy erőfeszítéseket vesz igénybe, sőt a hibák javítása újabb hibákat okozhat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Szerencsére érezhető előjelei vannak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Kódszagok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Túl nagy metódusok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Túl nagy osztályok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Osztályok sok-sok mezővel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Duplikációk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Burjánzó </a:t>
            </a:r>
            <a:r>
              <a:rPr lang="hu-HU" sz="1250" dirty="0" err="1">
                <a:latin typeface="Montserrat" pitchFamily="2" charset="77"/>
              </a:rPr>
              <a:t>if-else-if</a:t>
            </a:r>
            <a:r>
              <a:rPr lang="hu-HU" sz="1250" dirty="0">
                <a:latin typeface="Montserrat" pitchFamily="2" charset="77"/>
              </a:rPr>
              <a:t> és </a:t>
            </a:r>
            <a:r>
              <a:rPr lang="hu-HU" sz="1250" dirty="0" err="1">
                <a:latin typeface="Montserrat" pitchFamily="2" charset="77"/>
              </a:rPr>
              <a:t>switch</a:t>
            </a:r>
            <a:r>
              <a:rPr lang="hu-HU" sz="1250" dirty="0">
                <a:latin typeface="Montserrat" pitchFamily="2" charset="77"/>
              </a:rPr>
              <a:t> szerkezetek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Megvalósításra programozás, Implementációs függőség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Erős </a:t>
            </a:r>
            <a:r>
              <a:rPr lang="hu-HU" sz="1250" dirty="0" err="1">
                <a:latin typeface="Montserrat" pitchFamily="2" charset="77"/>
              </a:rPr>
              <a:t>csatoltság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Rossz szagok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 már konkrét, kialakult problémákra hívják fel a figyelmet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57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r="1075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ROSSZ SZAGOK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Merevség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Rigidity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rendszert nehéz megváltoztatni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változtatás sokkal többidőbe telik, mint amennyit becsültünk a feladatra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változás nem várt nehézségekbe </a:t>
            </a:r>
            <a:r>
              <a:rPr lang="hu-HU" sz="1300" dirty="0">
                <a:latin typeface="Montserrat" pitchFamily="2" charset="77"/>
              </a:rPr>
              <a:t>ütközik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Törékenység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Fragility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 nagyon érzékeny a változásokra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változás nagyon sok további változást von maga után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hibajavítás mindig újabb és újabb hibákat szül </a:t>
            </a:r>
            <a:r>
              <a:rPr lang="hu-HU" sz="1250" b="1" dirty="0">
                <a:latin typeface="Montserrat" pitchFamily="2" charset="77"/>
              </a:rPr>
              <a:t>(Kérdés)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Mozdulatlanság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Immobility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 egyes részeit funkciójuk szerint jó lenne újra felhasználni, de az </a:t>
            </a:r>
            <a:r>
              <a:rPr lang="hu-HU" sz="1250" dirty="0" err="1">
                <a:latin typeface="Montserrat" pitchFamily="2" charset="77"/>
              </a:rPr>
              <a:t>újrafelhasználás</a:t>
            </a:r>
            <a:r>
              <a:rPr lang="hu-HU" sz="1250" dirty="0">
                <a:latin typeface="Montserrat" pitchFamily="2" charset="77"/>
              </a:rPr>
              <a:t> komoly erőfeszítéseket igényelne.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Viszkozitás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Viscosity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változtatás nagyon körülményes, inkább a „</a:t>
            </a:r>
            <a:r>
              <a:rPr lang="hu-HU" sz="1250" dirty="0" err="1">
                <a:latin typeface="Montserrat" pitchFamily="2" charset="77"/>
              </a:rPr>
              <a:t>workaround</a:t>
            </a:r>
            <a:r>
              <a:rPr lang="hu-HU" sz="1250" dirty="0">
                <a:latin typeface="Montserrat" pitchFamily="2" charset="77"/>
              </a:rPr>
              <a:t>” megoldást választjuk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Vagy olyan lassú a fordítás, hogy arra törekszünk, hogy csak kevés osztályt kelljen </a:t>
            </a:r>
            <a:r>
              <a:rPr lang="hu-HU" sz="1250" dirty="0" err="1">
                <a:latin typeface="Montserrat" pitchFamily="2" charset="77"/>
              </a:rPr>
              <a:t>újrafordítani</a:t>
            </a:r>
            <a:r>
              <a:rPr lang="hu-HU" sz="1250" dirty="0">
                <a:latin typeface="Montserrat" pitchFamily="2" charset="77"/>
              </a:rPr>
              <a:t>, ezért nem oda teszem a metódusokat, ahova kellene, hanem oda, amit könnyű </a:t>
            </a:r>
            <a:r>
              <a:rPr lang="hu-HU" sz="1250" dirty="0" err="1">
                <a:latin typeface="Montserrat" pitchFamily="2" charset="77"/>
              </a:rPr>
              <a:t>újrafordítani</a:t>
            </a:r>
            <a:r>
              <a:rPr lang="hu-HU" sz="125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Homályosság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Opacity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Nehezen olvasható, nehezen érthető kód.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Szükségtelen komplexitás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Needless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Complexity</a:t>
            </a:r>
            <a:endParaRPr lang="hu-HU" sz="1400" dirty="0">
              <a:latin typeface="Montserrat" pitchFamily="2" charset="77"/>
            </a:endParaRP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19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TESZTELÉS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UNIT TEST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TDD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TOVÁBBI FOGALMAK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668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A TESZTELÉS ALAPELVEI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tesztelés a hibák jelenlétét jelzi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Képes felfedni azokat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szoftver minőségét és megbízhatóságát növeli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Nem lehet „mindent is” tesztelni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Általában csak a magas kockázatú és prioritású részeket teszteljük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Korai tesztek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Minél korábban jön ki a hiba, annál könnyebb és olcsóbb azt javítani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Már az elkészült dokumentációkat is lehet (és érdemes) tesztelni!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Hibák csoportosulása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Nincs végtelen időnk tesztelésre, emiatt a leginkább kitett és érzékeny rendszerekre kell koncentrálnunk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bemenetek esetén használjunk szélső értékeket!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„féregírtó” paradoxon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ugyanazokat a teszteket futtatjuk, azok egyre kevesebb hibát fognak találni, ezért bővíteni kell őket!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Antibiotikumos kezelés esete – A fennmaradó 1% rezisztens, ők a legveszélyesebbek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tesztelés függ a körülményektől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Másképp tesztelünk a környezet és idő függvényében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hibátlan rendszer téveszméje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hibák kijavítása nem egyenlő az igények teljesítésével!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259F7-2B29-0B9E-DFAC-43A71F4B2B8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06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TESZTELÉSI TECHNIKÁK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Black-</a:t>
            </a:r>
            <a:r>
              <a:rPr lang="hu-HU" sz="1400" b="1" dirty="0" err="1">
                <a:latin typeface="Montserrat" pitchFamily="2" charset="77"/>
              </a:rPr>
              <a:t>box</a:t>
            </a:r>
            <a:r>
              <a:rPr lang="hu-HU" sz="1400" b="1" dirty="0">
                <a:latin typeface="Montserrat" pitchFamily="2" charset="77"/>
              </a:rPr>
              <a:t> 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Csak a specifikációk ismertek, a forráskód nem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Specifikáció alapúnak is nevezzük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Szükség van lefordított szoftverre.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Tudjuk például, hogy egy adott bemenetre milyen kimenet az elvárt.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White-</a:t>
            </a:r>
            <a:r>
              <a:rPr lang="hu-HU" sz="1400" b="1" dirty="0" err="1">
                <a:latin typeface="Montserrat" pitchFamily="2" charset="77"/>
              </a:rPr>
              <a:t>box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Forráskód ismeretében végezzük a teszteket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Strukturális tesztelésnek is nevezzük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lefedettség – A meglévő teszt esetek a struktúrának mekkora részét fedik le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kódsorok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elágazások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metódusok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osztályok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funkciók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modulok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Grey-</a:t>
            </a:r>
            <a:r>
              <a:rPr lang="hu-HU" sz="1400" b="1" dirty="0" err="1">
                <a:latin typeface="Montserrat" pitchFamily="2" charset="77"/>
              </a:rPr>
              <a:t>box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forráskódnak csak egy része ismert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899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E073C4-3C1A-FDC2-E62F-B8A401BE2E5A}"/>
              </a:ext>
            </a:extLst>
          </p:cNvPr>
          <p:cNvSpPr/>
          <p:nvPr/>
        </p:nvSpPr>
        <p:spPr>
          <a:xfrm>
            <a:off x="0" y="2274737"/>
            <a:ext cx="12192000" cy="3373112"/>
          </a:xfrm>
          <a:prstGeom prst="rect">
            <a:avLst/>
          </a:prstGeom>
          <a:solidFill>
            <a:srgbClr val="003366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A0593-924A-5EFE-66ED-BC24B1AFD613}"/>
              </a:ext>
            </a:extLst>
          </p:cNvPr>
          <p:cNvSpPr/>
          <p:nvPr/>
        </p:nvSpPr>
        <p:spPr>
          <a:xfrm>
            <a:off x="876176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119817-D3D7-181E-57F5-A3C0B2903BB2}"/>
              </a:ext>
            </a:extLst>
          </p:cNvPr>
          <p:cNvSpPr/>
          <p:nvPr/>
        </p:nvSpPr>
        <p:spPr>
          <a:xfrm>
            <a:off x="4470402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59A9A-14A3-71B7-FED8-129C5C6457DE}"/>
              </a:ext>
            </a:extLst>
          </p:cNvPr>
          <p:cNvSpPr txBox="1"/>
          <p:nvPr/>
        </p:nvSpPr>
        <p:spPr>
          <a:xfrm>
            <a:off x="876176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Tiszta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kód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0867BB-FF9F-FB2C-7F0C-DEBE21372F11}"/>
              </a:ext>
            </a:extLst>
          </p:cNvPr>
          <p:cNvSpPr txBox="1"/>
          <p:nvPr/>
        </p:nvSpPr>
        <p:spPr>
          <a:xfrm>
            <a:off x="4470402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Tesztelés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TÉMAKÖRÖK: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89393-9C44-8231-05EA-9CFA8FE71BAA}"/>
              </a:ext>
            </a:extLst>
          </p:cNvPr>
          <p:cNvCxnSpPr/>
          <p:nvPr/>
        </p:nvCxnSpPr>
        <p:spPr>
          <a:xfrm>
            <a:off x="1187981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DF29B6-4F37-C990-A8C2-8E027851DC54}"/>
              </a:ext>
            </a:extLst>
          </p:cNvPr>
          <p:cNvCxnSpPr/>
          <p:nvPr/>
        </p:nvCxnSpPr>
        <p:spPr>
          <a:xfrm>
            <a:off x="4782203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988285" y="2453269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Bevezetés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Cserkésszabály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Clean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Code</a:t>
            </a:r>
            <a:r>
              <a:rPr lang="hu-HU" sz="1400" dirty="0">
                <a:latin typeface="Montserrat" pitchFamily="2" charset="77"/>
              </a:rPr>
              <a:t> röviden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Általános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Tervezési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Olvashatósági tippek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Névkonvenciók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Funkció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Komment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Forráskód struktúra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Objektumok és Adatstruktúrák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Tesztek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Kódszagok</a:t>
            </a:r>
          </a:p>
        </p:txBody>
      </p:sp>
      <p:sp>
        <p:nvSpPr>
          <p:cNvPr id="35" name="Tartalom helye 3">
            <a:extLst>
              <a:ext uri="{FF2B5EF4-FFF2-40B4-BE49-F238E27FC236}">
                <a16:creationId xmlns:a16="http://schemas.microsoft.com/office/drawing/2014/main" id="{85A9035B-51CC-20A6-AC0E-3CD41C920BA5}"/>
              </a:ext>
            </a:extLst>
          </p:cNvPr>
          <p:cNvSpPr txBox="1">
            <a:spLocks/>
          </p:cNvSpPr>
          <p:nvPr/>
        </p:nvSpPr>
        <p:spPr>
          <a:xfrm>
            <a:off x="4582823" y="2453268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Ismétlés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Unit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TDD és BDD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AAA és GWT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Mock</a:t>
            </a:r>
            <a:r>
              <a:rPr lang="hu-HU" sz="1400" dirty="0">
                <a:latin typeface="Montserrat" pitchFamily="2" charset="77"/>
              </a:rPr>
              <a:t> és SUT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B436A3-BA60-6EE3-F464-93BF542C6AEA}"/>
              </a:ext>
            </a:extLst>
          </p:cNvPr>
          <p:cNvSpPr/>
          <p:nvPr/>
        </p:nvSpPr>
        <p:spPr>
          <a:xfrm>
            <a:off x="7952519" y="1770417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D972D-FF3C-A6D3-3729-CD3F04D18319}"/>
              </a:ext>
            </a:extLst>
          </p:cNvPr>
          <p:cNvSpPr txBox="1"/>
          <p:nvPr/>
        </p:nvSpPr>
        <p:spPr>
          <a:xfrm>
            <a:off x="7952519" y="1879630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TDD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89C9D-A9E6-CA30-20B7-97DA08EB0137}"/>
              </a:ext>
            </a:extLst>
          </p:cNvPr>
          <p:cNvCxnSpPr/>
          <p:nvPr/>
        </p:nvCxnSpPr>
        <p:spPr>
          <a:xfrm>
            <a:off x="8264320" y="2248836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0B8CAABD-977D-467D-B215-1ABD76C104AD}"/>
              </a:ext>
            </a:extLst>
          </p:cNvPr>
          <p:cNvSpPr txBox="1">
            <a:spLocks/>
          </p:cNvSpPr>
          <p:nvPr/>
        </p:nvSpPr>
        <p:spPr>
          <a:xfrm>
            <a:off x="8064940" y="2453142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Lépései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Clean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Code</a:t>
            </a:r>
            <a:r>
              <a:rPr lang="hu-HU" sz="1400" dirty="0">
                <a:latin typeface="Montserrat" pitchFamily="2" charset="77"/>
              </a:rPr>
              <a:t> és TDD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Előnyök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Piros-Zöld-Piros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Piros-Zöld-Kék-Piros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Kettős könyvelés a </a:t>
            </a:r>
            <a:r>
              <a:rPr lang="hu-HU" sz="1400" dirty="0" err="1">
                <a:latin typeface="Montserrat" pitchFamily="2" charset="77"/>
              </a:rPr>
              <a:t>szoftverfejleszésben</a:t>
            </a:r>
            <a:endParaRPr lang="hu-HU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72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A TESZTELÉS SZINTJEI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Komponensteszt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rendszernek csak egy adott komponensére tér ki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Egységteszt – Funkcionális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Modulteszt – Általában nemfunkcionális 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Integrációs teszt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Komponensek és rendszerek közötti interfészeket teszteljük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 integrációs teszt – Komponensek közötti hatások vizsgálata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Rendszer integrációs teszt – Rendszerek közötti hatások tesztje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Rendszerteszt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szoftverterméket teszteli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Követelményspecifikáció alapján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Funkcionális specifikáció alapján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Rendszerterv alapján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Átvételi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Alpha</a:t>
            </a:r>
            <a:r>
              <a:rPr lang="hu-HU" sz="1250" dirty="0">
                <a:latin typeface="Montserrat" pitchFamily="2" charset="77"/>
              </a:rPr>
              <a:t>, </a:t>
            </a:r>
            <a:r>
              <a:rPr lang="hu-HU" sz="1250" dirty="0" err="1">
                <a:latin typeface="Montserrat" pitchFamily="2" charset="77"/>
              </a:rPr>
              <a:t>Beta</a:t>
            </a:r>
            <a:r>
              <a:rPr lang="hu-HU" sz="1250" dirty="0">
                <a:latin typeface="Montserrat" pitchFamily="2" charset="77"/>
              </a:rPr>
              <a:t>, Felhasználói átvételi teszt (UAT) és Üzemeltetői átvételi 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Regressziós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módosítás nem okozott-e hibát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Komponensteszttől a Rendszertesztig bezárólag találkozhatunk vele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1778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UNIT TEST GYAKORLAT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932A-13A5-E668-3EE7-B4A14FA6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57" y="1609800"/>
            <a:ext cx="7772400" cy="4371975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B4B4DEA-ABB9-D32A-F2F0-4FBD0DF2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20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370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TDD és BDD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Test-</a:t>
            </a:r>
            <a:r>
              <a:rPr lang="hu-HU" sz="1400" dirty="0" err="1">
                <a:latin typeface="Montserrat" pitchFamily="2" charset="77"/>
              </a:rPr>
              <a:t>Driven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Development</a:t>
            </a:r>
            <a:endParaRPr lang="hu-HU" sz="125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Behaviour-Driven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Development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AAA és GWT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Arrange-Act-Assert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Given-When-Then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SUT és </a:t>
            </a:r>
            <a:r>
              <a:rPr lang="hu-HU" sz="1400" b="1" dirty="0" err="1">
                <a:latin typeface="Montserrat" pitchFamily="2" charset="77"/>
              </a:rPr>
              <a:t>Mock</a:t>
            </a:r>
            <a:endParaRPr lang="hu-HU" sz="1400" b="1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System </a:t>
            </a:r>
            <a:r>
              <a:rPr lang="hu-HU" sz="1400" dirty="0" err="1">
                <a:latin typeface="Montserrat" pitchFamily="2" charset="77"/>
              </a:rPr>
              <a:t>Under</a:t>
            </a:r>
            <a:r>
              <a:rPr lang="hu-HU" sz="1400" dirty="0">
                <a:latin typeface="Montserrat" pitchFamily="2" charset="77"/>
              </a:rPr>
              <a:t>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Mock</a:t>
            </a:r>
            <a:r>
              <a:rPr lang="hu-HU" sz="1400" dirty="0">
                <a:latin typeface="Montserrat" pitchFamily="2" charset="77"/>
              </a:rPr>
              <a:t> elemek teszteléshez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Slide Number Placeholder 21">
            <a:extLst>
              <a:ext uri="{FF2B5EF4-FFF2-40B4-BE49-F238E27FC236}">
                <a16:creationId xmlns:a16="http://schemas.microsoft.com/office/drawing/2014/main" id="{B5444097-B821-1A5C-BF80-0B8F6DF3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21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048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Test-Driven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Behaviour-Driven Development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teszteket már az implementáció előtt megírják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bukó teszt eset írja le a viselkedést és funkcionalitást, melyet el kívánnak érni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 teljesítéséhez szükséges legkevesebb kódot írják csak meg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Gyakran használ egységteszteket, melyek a kódot egységekre bontják (pl.: funkciók, metódusok) és azokat izoláltan tesztelik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Célja, hogy a kód bizonyítottan helyesen működik és az elvártak szerint viselkedik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Alacsony absztrakció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TDD kiegészítése, mely a rendszer viselkedésére fókuszál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stakeholderek</a:t>
            </a:r>
            <a:r>
              <a:rPr lang="hu-HU" sz="1250" dirty="0">
                <a:latin typeface="Montserrat" pitchFamily="2" charset="77"/>
              </a:rPr>
              <a:t> és végfelhasználók szemszögéből közelíti meg a tesztelést és fejlesztést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BDD támogatja az együttműködést az üzleti- és a fejlesztési csapatok között, hogy </a:t>
            </a:r>
            <a:r>
              <a:rPr lang="hu-HU" sz="1250" dirty="0" err="1">
                <a:latin typeface="Montserrat" pitchFamily="2" charset="77"/>
              </a:rPr>
              <a:t>validálják</a:t>
            </a:r>
            <a:r>
              <a:rPr lang="hu-HU" sz="1250" dirty="0">
                <a:latin typeface="Montserrat" pitchFamily="2" charset="77"/>
              </a:rPr>
              <a:t> azt egy közös nyelvet használva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Specifications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by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example</a:t>
            </a:r>
            <a:r>
              <a:rPr lang="hu-HU" sz="1250" dirty="0">
                <a:latin typeface="Montserrat" pitchFamily="2" charset="77"/>
              </a:rPr>
              <a:t> – A rendszer viselkedése egyszerű nyelven specifikálva- vagy GWT formátumban leírt esetekkel van definiálva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BDD fő célja </a:t>
            </a:r>
            <a:r>
              <a:rPr lang="hu-HU" sz="1250" dirty="0" err="1">
                <a:latin typeface="Montserrat" pitchFamily="2" charset="77"/>
              </a:rPr>
              <a:t>validálni</a:t>
            </a:r>
            <a:r>
              <a:rPr lang="hu-HU" sz="1250" dirty="0">
                <a:latin typeface="Montserrat" pitchFamily="2" charset="77"/>
              </a:rPr>
              <a:t>, hogy a rendszer teljesíti a megrendelő oldali elvárásokat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absztrakciós szint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22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315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AAA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GWT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TDD esetén alkalmazzuk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Arrange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Előfeltételek és a rendszer kezdeti állapota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Act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Tesztelt cselekvés végrehajtása vagy metódus meghívása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Assert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Ellenőrizzük az </a:t>
            </a:r>
            <a:r>
              <a:rPr lang="hu-HU" sz="1250" dirty="0" err="1">
                <a:latin typeface="Montserrat" pitchFamily="2" charset="77"/>
              </a:rPr>
              <a:t>Act</a:t>
            </a:r>
            <a:r>
              <a:rPr lang="hu-HU" sz="1250" dirty="0">
                <a:latin typeface="Montserrat" pitchFamily="2" charset="77"/>
              </a:rPr>
              <a:t> lépés eredményeit, hogy egyeznek-e az elvártakkal.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BDD esetén alkalmazzuk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Given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Előfeltételek és a rendszer kezdeti állapota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When</a:t>
            </a:r>
            <a:r>
              <a:rPr lang="hu-HU" sz="1250" dirty="0">
                <a:latin typeface="Montserrat" pitchFamily="2" charset="77"/>
              </a:rPr>
              <a:t> – Esemény, mely elindítja a tesztelt viselkedést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Then</a:t>
            </a:r>
            <a:r>
              <a:rPr lang="hu-HU" sz="1250" dirty="0">
                <a:latin typeface="Montserrat" pitchFamily="2" charset="77"/>
              </a:rPr>
              <a:t> – Várt eredmény és a </a:t>
            </a:r>
            <a:r>
              <a:rPr lang="hu-HU" sz="1250" dirty="0" err="1">
                <a:latin typeface="Montserrat" pitchFamily="2" charset="77"/>
              </a:rPr>
              <a:t>When</a:t>
            </a:r>
            <a:r>
              <a:rPr lang="hu-HU" sz="1250" dirty="0">
                <a:latin typeface="Montserrat" pitchFamily="2" charset="77"/>
              </a:rPr>
              <a:t> lépésben kapott eredmény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23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843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SUT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Mock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System </a:t>
            </a:r>
            <a:r>
              <a:rPr lang="hu-HU" sz="1250" dirty="0" err="1">
                <a:latin typeface="Montserrat" pitchFamily="2" charset="77"/>
              </a:rPr>
              <a:t>Under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Ezt a rendszert teszteljük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Lehetnek olyan műveletek a rendszerben, melyek külső objektumokat vagy könyvtárakat hívnak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teszteknek függetlennek kell lenniük a környezetüktől</a:t>
            </a: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Mockingbird</a:t>
            </a:r>
            <a:r>
              <a:rPr lang="hu-HU" sz="1250" dirty="0">
                <a:latin typeface="Montserrat" pitchFamily="2" charset="77"/>
              </a:rPr>
              <a:t> után kapta a nevét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Lemásol egy kívánt működést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Behelyettesíti a SUT </a:t>
            </a:r>
            <a:r>
              <a:rPr lang="hu-HU" sz="1250" b="1" dirty="0" err="1">
                <a:latin typeface="Montserrat" pitchFamily="2" charset="77"/>
              </a:rPr>
              <a:t>dependenciáit</a:t>
            </a:r>
            <a:r>
              <a:rPr lang="hu-HU" sz="1250" b="1" dirty="0">
                <a:latin typeface="Montserrat" pitchFamily="2" charset="77"/>
              </a:rPr>
              <a:t>, hogy tesztelhető legyen a rendszer azok nélkül is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Így azokat nem kell </a:t>
            </a:r>
            <a:r>
              <a:rPr lang="hu-HU" sz="1250" dirty="0" err="1">
                <a:latin typeface="Montserrat" pitchFamily="2" charset="77"/>
              </a:rPr>
              <a:t>példányosítani</a:t>
            </a:r>
            <a:endParaRPr lang="hu-HU" sz="125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Példa: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dirty="0">
                <a:latin typeface="Montserrat" pitchFamily="2" charset="77"/>
              </a:rPr>
              <a:t>Egy </a:t>
            </a:r>
            <a:r>
              <a:rPr lang="hu-HU" sz="1250" dirty="0" err="1">
                <a:latin typeface="Montserrat" pitchFamily="2" charset="77"/>
              </a:rPr>
              <a:t>dependenciát</a:t>
            </a:r>
            <a:r>
              <a:rPr lang="hu-HU" sz="1250" dirty="0">
                <a:latin typeface="Montserrat" pitchFamily="2" charset="77"/>
              </a:rPr>
              <a:t> nem tudok </a:t>
            </a:r>
            <a:r>
              <a:rPr lang="hu-HU" sz="1250" dirty="0" err="1">
                <a:latin typeface="Montserrat" pitchFamily="2" charset="77"/>
              </a:rPr>
              <a:t>példányosítani</a:t>
            </a:r>
            <a:r>
              <a:rPr lang="hu-HU" sz="1250" dirty="0">
                <a:latin typeface="Montserrat" pitchFamily="2" charset="77"/>
              </a:rPr>
              <a:t>, mert: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Nem elérhető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Nem képezi a teszt </a:t>
            </a:r>
            <a:r>
              <a:rPr lang="hu-HU" sz="1250" dirty="0" err="1">
                <a:latin typeface="Montserrat" pitchFamily="2" charset="77"/>
              </a:rPr>
              <a:t>scope</a:t>
            </a:r>
            <a:r>
              <a:rPr lang="hu-HU" sz="1250" dirty="0">
                <a:latin typeface="Montserrat" pitchFamily="2" charset="77"/>
              </a:rPr>
              <a:t>-ját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Olyan mellékhatása van, melyet nem tudunk tesztelni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A függvényünk egy </a:t>
            </a:r>
            <a:r>
              <a:rPr lang="hu-HU" sz="1250" b="1" dirty="0" err="1">
                <a:latin typeface="Montserrat" pitchFamily="2" charset="77"/>
              </a:rPr>
              <a:t>Mock</a:t>
            </a:r>
            <a:r>
              <a:rPr lang="hu-HU" sz="1250" b="1" dirty="0">
                <a:latin typeface="Montserrat" pitchFamily="2" charset="77"/>
              </a:rPr>
              <a:t> objektummal tudja helyettesíteni azt, mely csak úgy tesz, mintha az eredeti objektum lenne.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24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899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TDD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LÉPÉSEK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PIROS-ZÖLD-KÉK…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NAPLÓZÁS ÉS AOP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74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TESZTVEZÉRELT FEJLESZTÉS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Best-</a:t>
            </a:r>
            <a:r>
              <a:rPr lang="hu-HU" sz="1400" b="1" dirty="0" err="1">
                <a:latin typeface="Montserrat" pitchFamily="2" charset="77"/>
              </a:rPr>
              <a:t>practice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agilis módszerekkel és a tiszta kód eszményével együtt terjedt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Első hallásra mondhatnánk, hogy fordítva ülünk a lovon, de működik több szempontból is!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metódust csak a hozzá tartozó egységteszt után írjuk meg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Alapelvek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metódusból csak annyit írjunk meg, hogy az teljesítse a tesztet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Ezután jön az új egységteszt és új metódus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Egészen addig, amíg minden esetet, követelményt lefedtünk teszttel és kóddal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001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ÉS CLEAN CODE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TDD Lépések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Írjunk egységtesztet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Minden egységteszt az eddig nem tesztelt lehető legegyszerűbb eseteket írja le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Metódusból csak annyit írjunk meg, hogy az épp átmenjen a tesztünkön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i="1" dirty="0" err="1">
                <a:latin typeface="Montserrat" pitchFamily="2" charset="77"/>
              </a:rPr>
              <a:t>Loop</a:t>
            </a:r>
            <a:endParaRPr lang="hu-HU" sz="1250" b="1" i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Clean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Code</a:t>
            </a:r>
            <a:r>
              <a:rPr lang="hu-HU" sz="1400" b="1" dirty="0">
                <a:latin typeface="Montserrat" pitchFamily="2" charset="77"/>
              </a:rPr>
              <a:t> kiegészítés</a:t>
            </a:r>
            <a:endParaRPr lang="hu-HU" sz="1250" dirty="0">
              <a:latin typeface="Montserrat" pitchFamily="2" charset="77"/>
            </a:endParaRP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no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code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except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failing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of a test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demonstrate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failure</a:t>
            </a:r>
            <a:endParaRPr lang="hu-HU" sz="1250" dirty="0">
              <a:latin typeface="Montserrat" pitchFamily="2" charset="77"/>
            </a:endParaRPr>
          </a:p>
          <a:p>
            <a:pPr marL="685800" lvl="2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00" b="1" dirty="0">
                <a:latin typeface="Montserrat" pitchFamily="2" charset="77"/>
              </a:rPr>
              <a:t>Határértékek </a:t>
            </a:r>
            <a:r>
              <a:rPr lang="hu-HU" sz="1200" b="1" dirty="0" err="1">
                <a:latin typeface="Montserrat" pitchFamily="2" charset="77"/>
              </a:rPr>
              <a:t>vs</a:t>
            </a:r>
            <a:r>
              <a:rPr lang="hu-HU" sz="1200" b="1" dirty="0">
                <a:latin typeface="Montserrat" pitchFamily="2" charset="77"/>
              </a:rPr>
              <a:t>. Minden eshetőség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the</a:t>
            </a:r>
            <a:r>
              <a:rPr lang="hu-HU" sz="1250" dirty="0">
                <a:latin typeface="Montserrat" pitchFamily="2" charset="77"/>
              </a:rPr>
              <a:t>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447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ÉS CLEAN CODE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TDD Lépések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Írjunk egységtesztet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Minden egységteszt az eddig nem tesztelt lehető legegyszerűbb eseteket írja le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Metódusból csak annyit írjunk meg, hogy az épp átmenjen a tesztünkön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i="1" dirty="0" err="1">
                <a:latin typeface="Montserrat" pitchFamily="2" charset="77"/>
              </a:rPr>
              <a:t>Loop</a:t>
            </a:r>
            <a:endParaRPr lang="hu-HU" sz="1250" b="1" i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Clean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Code</a:t>
            </a:r>
            <a:r>
              <a:rPr lang="hu-HU" sz="1400" b="1" dirty="0">
                <a:latin typeface="Montserrat" pitchFamily="2" charset="77"/>
              </a:rPr>
              <a:t> kiegészítés</a:t>
            </a:r>
            <a:endParaRPr lang="hu-HU" sz="1250" dirty="0">
              <a:latin typeface="Montserrat" pitchFamily="2" charset="77"/>
            </a:endParaRP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no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code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except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failing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of a test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demonstrate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failure</a:t>
            </a:r>
            <a:endParaRPr lang="hu-HU" sz="1250" dirty="0">
              <a:latin typeface="Montserrat" pitchFamily="2" charset="77"/>
            </a:endParaRPr>
          </a:p>
          <a:p>
            <a:pPr marL="685800" lvl="2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00" b="1" dirty="0">
                <a:latin typeface="Montserrat" pitchFamily="2" charset="77"/>
              </a:rPr>
              <a:t>Határértékek </a:t>
            </a:r>
            <a:r>
              <a:rPr lang="hu-HU" sz="1200" b="1" dirty="0" err="1">
                <a:latin typeface="Montserrat" pitchFamily="2" charset="77"/>
              </a:rPr>
              <a:t>vs</a:t>
            </a:r>
            <a:r>
              <a:rPr lang="hu-HU" sz="1200" b="1" dirty="0">
                <a:latin typeface="Montserrat" pitchFamily="2" charset="77"/>
              </a:rPr>
              <a:t>. Minden eshetőség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the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Közös alapelv: </a:t>
            </a:r>
            <a:r>
              <a:rPr lang="hu-HU" sz="1400" dirty="0">
                <a:latin typeface="Montserrat" pitchFamily="2" charset="77"/>
              </a:rPr>
              <a:t>Apró szeletekben fejlesszük a metódusokat azután, hogy írtunk hozzájuk egységteszteket.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dirty="0">
                <a:latin typeface="Montserrat" pitchFamily="2" charset="77"/>
              </a:rPr>
              <a:t>A tiszta kód egyik alapja a TDD.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739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TISZTA KÓD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MIRŐL SZÓL?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CSERKÉSSZABÁLY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CLEAN CODE RÖVIDEN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ÉS CLEAN CODE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TDD Előnyök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Mindig lesz egységtesztünk, kizárt, hogy elfelejtsük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Tesztelő fejjel gondolkozunk a fejlesztő fej helyett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Gyorsabb és egyszerűbb regressziós tesztek, avagy magabiztosabb hozzáállás a változtatásokhoz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Széleskörű tesztlefedettség = Bizonyított magabiztosság a kód minőségében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Részletes tesztek sora = Kevesebb idő kell a hibakereséshez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egységteszt a legjobb dokumentáció egy fejlesztő számára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Kettős könyvelés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Ugyanúgy, mint a könyvelésben, a követel és tartozik oldalon is ellenőrizve van a szándékunk és az értékek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TDD kettős-könyvelés szempontjából: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Maga a teszteset megírásakor ellenőrizzük, hogy az teljesítse az adott eset követelményeit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metódus megírásakor a teszt esetre kódolunk, annak helyességét a teszttel </a:t>
            </a:r>
            <a:r>
              <a:rPr lang="hu-HU" sz="1250" dirty="0" err="1">
                <a:latin typeface="Montserrat" pitchFamily="2" charset="77"/>
              </a:rPr>
              <a:t>újraellenőrizzük</a:t>
            </a: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Avagy: </a:t>
            </a:r>
            <a:r>
              <a:rPr lang="hu-HU" sz="1250" dirty="0">
                <a:latin typeface="Montserrat" pitchFamily="2" charset="77"/>
              </a:rPr>
              <a:t>Minden esetet lefedünk 1: Teszttel és 2: Kóddal is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4457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MÓDSZEREK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Piros – Zöld – Piros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FF0000"/>
                </a:solidFill>
                <a:latin typeface="Montserrat" pitchFamily="2" charset="77"/>
              </a:rPr>
              <a:t>Piros</a:t>
            </a:r>
            <a:r>
              <a:rPr lang="hu-HU" sz="1400" dirty="0">
                <a:latin typeface="Montserrat" pitchFamily="2" charset="77"/>
              </a:rPr>
              <a:t> – A sikertelen egységteszt egy adott esetre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00B050"/>
                </a:solidFill>
                <a:latin typeface="Montserrat" pitchFamily="2" charset="77"/>
              </a:rPr>
              <a:t>Zöld</a:t>
            </a:r>
            <a:r>
              <a:rPr lang="hu-HU" sz="1400" dirty="0">
                <a:latin typeface="Montserrat" pitchFamily="2" charset="77"/>
              </a:rPr>
              <a:t> – Metódusban teljesített egységteszt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FF0000"/>
                </a:solidFill>
                <a:latin typeface="Montserrat" pitchFamily="2" charset="77"/>
              </a:rPr>
              <a:t>Piros</a:t>
            </a:r>
            <a:r>
              <a:rPr lang="hu-HU" sz="1400" dirty="0">
                <a:latin typeface="Montserrat" pitchFamily="2" charset="77"/>
              </a:rPr>
              <a:t> – Újabb egységteszt más esetre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Piros – Zöld – Kék – Piros</a:t>
            </a:r>
            <a:r>
              <a:rPr lang="hu-HU" sz="1400" dirty="0">
                <a:latin typeface="Montserrat" pitchFamily="2" charset="77"/>
              </a:rPr>
              <a:t> 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00B0F0"/>
                </a:solidFill>
                <a:latin typeface="Montserrat" pitchFamily="2" charset="77"/>
              </a:rPr>
              <a:t>Kék</a:t>
            </a:r>
            <a:r>
              <a:rPr lang="hu-HU" sz="1400" dirty="0">
                <a:latin typeface="Montserrat" pitchFamily="2" charset="77"/>
              </a:rPr>
              <a:t> – Beérkezik a </a:t>
            </a:r>
            <a:r>
              <a:rPr lang="hu-HU" sz="1400" dirty="0" err="1">
                <a:latin typeface="Montserrat" pitchFamily="2" charset="77"/>
              </a:rPr>
              <a:t>refaktorálás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0282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MÓDSZEREK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75B81A-4F70-09D8-A15D-1B2777C976ED}"/>
              </a:ext>
            </a:extLst>
          </p:cNvPr>
          <p:cNvSpPr/>
          <p:nvPr/>
        </p:nvSpPr>
        <p:spPr>
          <a:xfrm>
            <a:off x="876176" y="1770543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rgbClr val="C00000"/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FD6F4A-B500-4295-ABA8-6EABCBD8C60B}"/>
              </a:ext>
            </a:extLst>
          </p:cNvPr>
          <p:cNvSpPr/>
          <p:nvPr/>
        </p:nvSpPr>
        <p:spPr>
          <a:xfrm>
            <a:off x="4470402" y="1770543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chemeClr val="accent6">
                  <a:lumMod val="75000"/>
                </a:schemeClr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DD01-D9CA-26FB-BBB5-A0B869D99FC7}"/>
              </a:ext>
            </a:extLst>
          </p:cNvPr>
          <p:cNvSpPr txBox="1"/>
          <p:nvPr/>
        </p:nvSpPr>
        <p:spPr>
          <a:xfrm>
            <a:off x="876176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PIROS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2E5965-D3AD-7121-032F-CB17944E01D7}"/>
              </a:ext>
            </a:extLst>
          </p:cNvPr>
          <p:cNvSpPr txBox="1"/>
          <p:nvPr/>
        </p:nvSpPr>
        <p:spPr>
          <a:xfrm>
            <a:off x="4470402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ZÖLD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F82B74-2D17-1A76-8179-8DF6499C84DC}"/>
              </a:ext>
            </a:extLst>
          </p:cNvPr>
          <p:cNvCxnSpPr/>
          <p:nvPr/>
        </p:nvCxnSpPr>
        <p:spPr>
          <a:xfrm>
            <a:off x="1187981" y="2248962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A6E06A-447D-D841-93F0-20D63B133A08}"/>
              </a:ext>
            </a:extLst>
          </p:cNvPr>
          <p:cNvCxnSpPr/>
          <p:nvPr/>
        </p:nvCxnSpPr>
        <p:spPr>
          <a:xfrm>
            <a:off x="4782203" y="2248962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artalom helye 3">
            <a:extLst>
              <a:ext uri="{FF2B5EF4-FFF2-40B4-BE49-F238E27FC236}">
                <a16:creationId xmlns:a16="http://schemas.microsoft.com/office/drawing/2014/main" id="{D38E8B99-35F4-0AB8-0830-E344F371EA10}"/>
              </a:ext>
            </a:extLst>
          </p:cNvPr>
          <p:cNvSpPr txBox="1">
            <a:spLocks/>
          </p:cNvSpPr>
          <p:nvPr/>
        </p:nvSpPr>
        <p:spPr>
          <a:xfrm>
            <a:off x="988285" y="2453269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Teszteset megírása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követelményspecifikációk alapján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tesztek szerződésként írják elő, hogy a megvalósításunk minek kell eleget tegyen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tesztek kezdetben mindig elbuknak, mert még nincs azokat kielégítő kódunk.</a:t>
            </a:r>
            <a:endParaRPr lang="hu-HU" sz="11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8" name="Tartalom helye 3">
            <a:extLst>
              <a:ext uri="{FF2B5EF4-FFF2-40B4-BE49-F238E27FC236}">
                <a16:creationId xmlns:a16="http://schemas.microsoft.com/office/drawing/2014/main" id="{D5D30216-C5EC-96F3-1F64-FB121D7C5F9E}"/>
              </a:ext>
            </a:extLst>
          </p:cNvPr>
          <p:cNvSpPr txBox="1">
            <a:spLocks/>
          </p:cNvSpPr>
          <p:nvPr/>
        </p:nvSpPr>
        <p:spPr>
          <a:xfrm>
            <a:off x="4582823" y="2453268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PROD kódot megírjuk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Úgy, hogy az a tesztek követelményeit teljesítse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Így már sikeresen átmennek a teszten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209FCBA-671B-D93C-5847-2BBD99ADA61C}"/>
              </a:ext>
            </a:extLst>
          </p:cNvPr>
          <p:cNvSpPr/>
          <p:nvPr/>
        </p:nvSpPr>
        <p:spPr>
          <a:xfrm>
            <a:off x="7952519" y="1770417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rgbClr val="003366"/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CE651-0A95-875F-2527-865FD228585C}"/>
              </a:ext>
            </a:extLst>
          </p:cNvPr>
          <p:cNvSpPr txBox="1"/>
          <p:nvPr/>
        </p:nvSpPr>
        <p:spPr>
          <a:xfrm>
            <a:off x="7952519" y="1879630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KÉK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A443F6-6FA6-B8B4-DB99-64554C7D8D12}"/>
              </a:ext>
            </a:extLst>
          </p:cNvPr>
          <p:cNvCxnSpPr/>
          <p:nvPr/>
        </p:nvCxnSpPr>
        <p:spPr>
          <a:xfrm>
            <a:off x="8264320" y="2248836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artalom helye 3">
            <a:extLst>
              <a:ext uri="{FF2B5EF4-FFF2-40B4-BE49-F238E27FC236}">
                <a16:creationId xmlns:a16="http://schemas.microsoft.com/office/drawing/2014/main" id="{319EEBBE-595C-59E7-D5A1-E180D436D0DB}"/>
              </a:ext>
            </a:extLst>
          </p:cNvPr>
          <p:cNvSpPr txBox="1">
            <a:spLocks/>
          </p:cNvSpPr>
          <p:nvPr/>
        </p:nvSpPr>
        <p:spPr>
          <a:xfrm>
            <a:off x="8064940" y="2453142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PROD kódot </a:t>
            </a:r>
            <a:r>
              <a:rPr lang="hu-HU" sz="1400" dirty="0" err="1">
                <a:solidFill>
                  <a:schemeClr val="bg1"/>
                </a:solidFill>
                <a:latin typeface="Montserrat" pitchFamily="2" charset="77"/>
              </a:rPr>
              <a:t>refaktoráljuk</a:t>
            </a:r>
            <a:endParaRPr lang="hu-HU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Szépítjük, tisztítjuk, komplexitást csökkentünk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tesztjeinket újra le lehet futtatni, hogy biztosak lehessünk róla, a </a:t>
            </a:r>
            <a:r>
              <a:rPr lang="hu-HU" sz="1400" dirty="0" err="1">
                <a:solidFill>
                  <a:schemeClr val="bg1"/>
                </a:solidFill>
                <a:latin typeface="Montserrat" pitchFamily="2" charset="77"/>
              </a:rPr>
              <a:t>refaktorálás</a:t>
            </a: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 nem okozott funkcióvesztést.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endParaRPr lang="hu-HU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40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19416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KÖSZÖNÖM A FIGYELMET!</a:t>
            </a:r>
            <a:endParaRPr lang="en-GB" sz="40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 ExtraBold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ÉS TDD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759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lean Code: A Handbook of Agile Software Craftsmanship [Book]">
            <a:extLst>
              <a:ext uri="{FF2B5EF4-FFF2-40B4-BE49-F238E27FC236}">
                <a16:creationId xmlns:a16="http://schemas.microsoft.com/office/drawing/2014/main" id="{B251AA15-0826-8B74-82D0-1C23C810B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30021"/>
          <a:stretch/>
        </p:blipFill>
        <p:spPr bwMode="auto">
          <a:xfrm>
            <a:off x="8868803" y="1092686"/>
            <a:ext cx="3141187" cy="41194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TISZTA KÓD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Robert C. Martin – </a:t>
            </a:r>
            <a:r>
              <a:rPr lang="hu-HU" sz="1400" b="1" dirty="0" err="1">
                <a:latin typeface="Montserrat" pitchFamily="2" charset="77"/>
              </a:rPr>
              <a:t>Uncle</a:t>
            </a:r>
            <a:r>
              <a:rPr lang="hu-HU" sz="1400" b="1" dirty="0">
                <a:latin typeface="Montserrat" pitchFamily="2" charset="77"/>
              </a:rPr>
              <a:t> Bob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kód akkor tiszta, ha könnyen érthető – a csapat minden tagja által.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tiszta kód olvasható és tovább építhető nem csak az eredeti szerző-, hanem bármilyen más fejlesztő számára.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érthetőségből ered az olvashatóság, </a:t>
            </a:r>
            <a:r>
              <a:rPr lang="hu-HU" sz="1400" dirty="0" err="1">
                <a:latin typeface="Montserrat" pitchFamily="2" charset="77"/>
              </a:rPr>
              <a:t>újrafelhasználhatóság</a:t>
            </a:r>
            <a:r>
              <a:rPr lang="hu-HU" sz="1400" dirty="0">
                <a:latin typeface="Montserrat" pitchFamily="2" charset="77"/>
              </a:rPr>
              <a:t>, bővíthetőség, </a:t>
            </a:r>
            <a:r>
              <a:rPr lang="hu-HU" sz="1400" dirty="0" err="1">
                <a:latin typeface="Montserrat" pitchFamily="2" charset="77"/>
              </a:rPr>
              <a:t>kiegészíthetőség</a:t>
            </a:r>
            <a:r>
              <a:rPr lang="hu-HU" sz="1400" dirty="0">
                <a:latin typeface="Montserrat" pitchFamily="2" charset="77"/>
              </a:rPr>
              <a:t> és karbantarthatóság.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Rossz kód és tiszta kód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rossz kód is tud üzemelni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De ha a kódunk nem tiszta, akkor könnyen letérdelteti a fejlesztést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szoftverkrízishez vezető egyenes út a rosszul megírt, nem tiszta kód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Ismétlő kérdés:</a:t>
            </a:r>
            <a:r>
              <a:rPr lang="hu-HU" sz="1400" dirty="0">
                <a:latin typeface="Montserrat" pitchFamily="2" charset="77"/>
              </a:rPr>
              <a:t> Milyen károkkal járhat a szoftverkrízis kialakulása? </a:t>
            </a:r>
            <a:br>
              <a:rPr lang="hu-HU" sz="1400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Soroljunk fel hármat!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722143"/>
            <a:ext cx="3505204" cy="6130069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853F9-2D9A-E5E7-3B07-05C685162F27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553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CSERKÉSSZABÁLY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... és további általános szabályok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Kövessük a standard </a:t>
            </a:r>
            <a:r>
              <a:rPr lang="hu-HU" sz="1400" b="1" dirty="0">
                <a:solidFill>
                  <a:srgbClr val="00B0F0"/>
                </a:solidFill>
                <a:latin typeface="Montserrat" pitchFamily="2" charset="77"/>
              </a:rPr>
              <a:t>konvenciókat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Alkalmazzuk az elismert programozási gyakorlatokat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Használjuk a programnyelv és keretrendszer technológiáit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Igazodjunk a munkaközösségünk szokásaihoz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bonyolítsunk túl. Az egyszerű mindig nagyszerű.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KISS – </a:t>
            </a:r>
            <a:r>
              <a:rPr lang="hu-HU" sz="1250" i="1" dirty="0" err="1">
                <a:latin typeface="Montserrat" pitchFamily="2" charset="77"/>
              </a:rPr>
              <a:t>Keep</a:t>
            </a:r>
            <a:r>
              <a:rPr lang="hu-HU" sz="1250" i="1" dirty="0">
                <a:latin typeface="Montserrat" pitchFamily="2" charset="77"/>
              </a:rPr>
              <a:t> </a:t>
            </a:r>
            <a:r>
              <a:rPr lang="hu-HU" sz="1250" i="1" dirty="0" err="1">
                <a:latin typeface="Montserrat" pitchFamily="2" charset="77"/>
              </a:rPr>
              <a:t>it</a:t>
            </a:r>
            <a:r>
              <a:rPr lang="hu-HU" sz="1250" i="1" dirty="0">
                <a:latin typeface="Montserrat" pitchFamily="2" charset="77"/>
              </a:rPr>
              <a:t> </a:t>
            </a:r>
            <a:r>
              <a:rPr lang="hu-HU" sz="1250" i="1" dirty="0" err="1">
                <a:latin typeface="Montserrat" pitchFamily="2" charset="77"/>
              </a:rPr>
              <a:t>simple</a:t>
            </a:r>
            <a:r>
              <a:rPr lang="hu-HU" sz="1250" i="1" dirty="0">
                <a:latin typeface="Montserrat" pitchFamily="2" charset="77"/>
              </a:rPr>
              <a:t>, stupid (alapelv)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Csökkentsük a komplexitást, ahol csak lehet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Tervezés és Implementáció során egyaránt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egyszerűség könnyen értelmezhetővé teszi kódunkat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Cserkésszabály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Mindig hagyd a táborhelyet tisztábban, mint ahogy találtad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Mindig hagyd a kódot szebb állapotban, mint ahogy találtad.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Refaktorálás</a:t>
            </a:r>
            <a:r>
              <a:rPr lang="hu-HU" sz="1250" dirty="0">
                <a:latin typeface="Montserrat" pitchFamily="2" charset="77"/>
              </a:rPr>
              <a:t>, dokumentáció, </a:t>
            </a:r>
            <a:r>
              <a:rPr lang="hu-HU" sz="1250" dirty="0" err="1">
                <a:latin typeface="Montserrat" pitchFamily="2" charset="77"/>
              </a:rPr>
              <a:t>bugfixek</a:t>
            </a:r>
            <a:r>
              <a:rPr lang="hu-HU" sz="1250" dirty="0">
                <a:latin typeface="Montserrat" pitchFamily="2" charset="77"/>
              </a:rPr>
              <a:t>, de minimum egy </a:t>
            </a:r>
            <a:r>
              <a:rPr lang="hu-HU" sz="1250" dirty="0" err="1">
                <a:latin typeface="Montserrat" pitchFamily="2" charset="77"/>
              </a:rPr>
              <a:t>ticket</a:t>
            </a:r>
            <a:r>
              <a:rPr lang="hu-HU" sz="1250" dirty="0">
                <a:latin typeface="Montserrat" pitchFamily="2" charset="77"/>
              </a:rPr>
              <a:t> 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Mindig találd meg a hiba gyökerét.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 csak hegesszünk/</a:t>
            </a:r>
            <a:r>
              <a:rPr lang="hu-HU" sz="1250" dirty="0" err="1">
                <a:latin typeface="Montserrat" pitchFamily="2" charset="77"/>
              </a:rPr>
              <a:t>workaroundoljunk</a:t>
            </a:r>
            <a:r>
              <a:rPr lang="hu-HU" sz="1250" dirty="0">
                <a:latin typeface="Montserrat" pitchFamily="2" charset="77"/>
              </a:rPr>
              <a:t>, tárjuk fel a hiba eredetét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Vezessük vissza a problémát annak gyökeréig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2" t="49" r="18368" b="-4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521D6-65A7-E8AC-6CC1-D7545A49289E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66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TERVEZÉSI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konfigurálható adatokat tartsuk meg magas szinten</a:t>
            </a:r>
            <a:endParaRPr lang="hu-HU" sz="140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Konstansok, paraméterek, melyek módosítják a kód viselkedését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absztrakciós szinten helyezkedjenek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szeparáltan a főlogikától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Ezáltal könnyebb kezelni- és módosítani ezeket az adatokat anélkül, hogy a megvalósítás mélyére kellene nyúlnunk értük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Alkalmazzunk </a:t>
            </a:r>
            <a:r>
              <a:rPr lang="hu-HU" sz="1400" b="1" dirty="0" err="1">
                <a:latin typeface="Montserrat" pitchFamily="2" charset="77"/>
              </a:rPr>
              <a:t>többalakúságot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if</a:t>
            </a:r>
            <a:r>
              <a:rPr lang="hu-HU" sz="1400" b="1" dirty="0">
                <a:latin typeface="Montserrat" pitchFamily="2" charset="77"/>
              </a:rPr>
              <a:t>/</a:t>
            </a:r>
            <a:r>
              <a:rPr lang="hu-HU" sz="1400" b="1" dirty="0" err="1">
                <a:latin typeface="Montserrat" pitchFamily="2" charset="77"/>
              </a:rPr>
              <a:t>else</a:t>
            </a:r>
            <a:r>
              <a:rPr lang="hu-HU" sz="1400" b="1" dirty="0">
                <a:latin typeface="Montserrat" pitchFamily="2" charset="77"/>
              </a:rPr>
              <a:t> és </a:t>
            </a:r>
            <a:r>
              <a:rPr lang="hu-HU" sz="1400" b="1" dirty="0" err="1">
                <a:latin typeface="Montserrat" pitchFamily="2" charset="77"/>
              </a:rPr>
              <a:t>switch</a:t>
            </a:r>
            <a:r>
              <a:rPr lang="hu-HU" sz="1400" b="1" dirty="0">
                <a:latin typeface="Montserrat" pitchFamily="2" charset="77"/>
              </a:rPr>
              <a:t>/</a:t>
            </a:r>
            <a:r>
              <a:rPr lang="hu-HU" sz="1400" b="1" dirty="0" err="1">
                <a:latin typeface="Montserrat" pitchFamily="2" charset="77"/>
              </a:rPr>
              <a:t>case</a:t>
            </a:r>
            <a:r>
              <a:rPr lang="hu-HU" sz="1400" b="1" dirty="0">
                <a:latin typeface="Montserrat" pitchFamily="2" charset="77"/>
              </a:rPr>
              <a:t> helyett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többalakúság lehetővé teszi, hogy különböző típusú objektumokat közös interfészekről működtessünk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If</a:t>
            </a:r>
            <a:r>
              <a:rPr lang="hu-HU" sz="1250" dirty="0">
                <a:latin typeface="Montserrat" pitchFamily="2" charset="77"/>
              </a:rPr>
              <a:t>/</a:t>
            </a:r>
            <a:r>
              <a:rPr lang="hu-HU" sz="1250" dirty="0" err="1">
                <a:latin typeface="Montserrat" pitchFamily="2" charset="77"/>
              </a:rPr>
              <a:t>else</a:t>
            </a:r>
            <a:r>
              <a:rPr lang="hu-HU" sz="1250" dirty="0">
                <a:latin typeface="Montserrat" pitchFamily="2" charset="77"/>
              </a:rPr>
              <a:t> és </a:t>
            </a:r>
            <a:r>
              <a:rPr lang="hu-HU" sz="1250" dirty="0" err="1">
                <a:latin typeface="Montserrat" pitchFamily="2" charset="77"/>
              </a:rPr>
              <a:t>switch</a:t>
            </a:r>
            <a:r>
              <a:rPr lang="hu-HU" sz="1250" dirty="0">
                <a:latin typeface="Montserrat" pitchFamily="2" charset="77"/>
              </a:rPr>
              <a:t>/</a:t>
            </a:r>
            <a:r>
              <a:rPr lang="hu-HU" sz="1250" dirty="0" err="1">
                <a:latin typeface="Montserrat" pitchFamily="2" charset="77"/>
              </a:rPr>
              <a:t>case</a:t>
            </a:r>
            <a:r>
              <a:rPr lang="hu-HU" sz="1250" dirty="0">
                <a:latin typeface="Montserrat" pitchFamily="2" charset="77"/>
              </a:rPr>
              <a:t> struktúrák helyett a többalakúsággal javasolt megoldani olyan eseteket, ahol kondíciók szabják meg hogyan járjunk el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Ismétlés:</a:t>
            </a:r>
            <a:r>
              <a:rPr lang="hu-HU" sz="1250" dirty="0">
                <a:latin typeface="Montserrat" pitchFamily="2" charset="77"/>
              </a:rPr>
              <a:t> Emlékszünk a Macska példára? 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b="1" dirty="0">
                <a:latin typeface="Montserrat" pitchFamily="2" charset="77"/>
              </a:rPr>
              <a:t>Elméleti Gyakorlat:</a:t>
            </a:r>
            <a:r>
              <a:rPr lang="hu-HU" sz="1250" dirty="0">
                <a:latin typeface="Montserrat" pitchFamily="2" charset="77"/>
              </a:rPr>
              <a:t> Madár :Strucc/:Papagáj – Soroljunk képességeket és osszuk fel!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Különítsük el a multi-</a:t>
            </a:r>
            <a:r>
              <a:rPr lang="hu-HU" sz="1400" b="1" dirty="0" err="1">
                <a:latin typeface="Montserrat" pitchFamily="2" charset="77"/>
              </a:rPr>
              <a:t>threading</a:t>
            </a:r>
            <a:r>
              <a:rPr lang="hu-HU" sz="1400" b="1" dirty="0">
                <a:latin typeface="Montserrat" pitchFamily="2" charset="77"/>
              </a:rPr>
              <a:t> kódot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szekvenciális</a:t>
            </a:r>
            <a:r>
              <a:rPr lang="hu-HU" sz="1250" dirty="0">
                <a:latin typeface="Montserrat" pitchFamily="2" charset="77"/>
              </a:rPr>
              <a:t> folyamatok és kalkulációk nem sok előnyt nyújtanak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a probléma lebontható kisebb feladatokra, melyek párhuzamosan futtathatók (vagy maga a probléma is masszívan párhuzamos), akkor a multi-</a:t>
            </a:r>
            <a:r>
              <a:rPr lang="hu-HU" sz="1250" dirty="0" err="1">
                <a:latin typeface="Montserrat" pitchFamily="2" charset="77"/>
              </a:rPr>
              <a:t>threading</a:t>
            </a:r>
            <a:r>
              <a:rPr lang="hu-HU" sz="1250" dirty="0">
                <a:latin typeface="Montserrat" pitchFamily="2" charset="77"/>
              </a:rPr>
              <a:t> hatalmas </a:t>
            </a:r>
            <a:r>
              <a:rPr lang="hu-HU" sz="1250" dirty="0" err="1">
                <a:latin typeface="Montserrat" pitchFamily="2" charset="77"/>
              </a:rPr>
              <a:t>performancia</a:t>
            </a:r>
            <a:r>
              <a:rPr lang="hu-HU" sz="1250" dirty="0">
                <a:latin typeface="Montserrat" pitchFamily="2" charset="77"/>
              </a:rPr>
              <a:t> megtakarítást eredményez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multi-</a:t>
            </a:r>
            <a:r>
              <a:rPr lang="hu-HU" sz="1250" dirty="0" err="1">
                <a:latin typeface="Montserrat" pitchFamily="2" charset="77"/>
              </a:rPr>
              <a:t>threading</a:t>
            </a:r>
            <a:r>
              <a:rPr lang="hu-HU" sz="1250" dirty="0">
                <a:latin typeface="Montserrat" pitchFamily="2" charset="77"/>
              </a:rPr>
              <a:t>-ért felelős kódot viszont javasolt leválasztani az alkalmazás többi logikájától, hogy izolálhassuk az egyidejűségből eredő problémákat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Például: </a:t>
            </a:r>
            <a:r>
              <a:rPr lang="hu-HU" sz="1250" dirty="0">
                <a:latin typeface="Montserrat" pitchFamily="2" charset="77"/>
              </a:rPr>
              <a:t>Matematika analitikai problémák, Képfeldolgozás, </a:t>
            </a:r>
            <a:r>
              <a:rPr lang="hu-HU" sz="1250" dirty="0" err="1">
                <a:latin typeface="Montserrat" pitchFamily="2" charset="77"/>
              </a:rPr>
              <a:t>Renderelés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6" r="1187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342FE-3166-F7D9-0DC1-FA9A9B7E1B59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539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TERVEZÉSI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Akadályozzuk meg az agyon-konfigurálhatóságot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konfigurálhatóság a rugalmasságot szolgálja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De a túlzott konfigurálhatóság komplexitást növel és üzemeltetési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overhead-et</a:t>
            </a:r>
            <a:endParaRPr lang="hu-HU" sz="125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Adjunk értelmes alapértékeket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Csak azokat a lehetőségeket hagyjuk nyitva, melyeket a felhasználóknak módosítaniuk 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is kell a használat során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felelősség injektálást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Tervezési minta!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felelősség átadása (objektumok, szolgáltatások) egy külső komponensbe ahelyett, hogy a mi komponensünk hozná létre és kezelné azokat belsőleg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Modularitás, tesztelés és karbantarthatóság szempontjából előnyös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Kövessük Demeter Törvényét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Mi Demeter Törvénye?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Példát is nézzünk:</a:t>
            </a:r>
            <a:r>
              <a:rPr lang="hu-HU" sz="1250" dirty="0">
                <a:latin typeface="Montserrat" pitchFamily="2" charset="77"/>
              </a:rPr>
              <a:t> A – </a:t>
            </a:r>
            <a:r>
              <a:rPr lang="hu-HU" sz="1250" dirty="0" err="1">
                <a:latin typeface="Montserrat" pitchFamily="2" charset="77"/>
              </a:rPr>
              <a:t>B</a:t>
            </a:r>
            <a:r>
              <a:rPr lang="hu-HU" sz="1250" dirty="0">
                <a:latin typeface="Montserrat" pitchFamily="2" charset="77"/>
              </a:rPr>
              <a:t> – C – D modulok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Csökkentjük a </a:t>
            </a:r>
            <a:r>
              <a:rPr lang="hu-HU" sz="1250" dirty="0" err="1">
                <a:latin typeface="Montserrat" pitchFamily="2" charset="77"/>
              </a:rPr>
              <a:t>csatoltságot</a:t>
            </a:r>
            <a:r>
              <a:rPr lang="hu-HU" sz="1250" dirty="0">
                <a:latin typeface="Montserrat" pitchFamily="2" charset="77"/>
              </a:rPr>
              <a:t>, és élvezzük ennek előnyeit.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22" r="9242" b="22180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56BBE-80F1-0656-C6FA-6A05C1DBD5B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527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OLVASHATÓSÁGI TIPPEK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Légy konzisztens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valamit egy bizonyos módon csinálsz, akkor minden hasonló esetén is így járj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Kódolási stílus, névkonvenciók, </a:t>
            </a:r>
            <a:r>
              <a:rPr lang="hu-HU" sz="1250" b="1" dirty="0">
                <a:latin typeface="Montserrat" pitchFamily="2" charset="77"/>
              </a:rPr>
              <a:t>létrehozási minták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beszédes változókat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változóknak legyen értelmezhető nevük, mely tükrözi az értékük céljait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Reális értékeket alkalmazzunk bennük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Zárd egységbe a határeseteket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Edge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case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dirty="0">
                <a:solidFill>
                  <a:srgbClr val="252526"/>
                </a:solidFill>
                <a:latin typeface="Montserrat" pitchFamily="2" charset="77"/>
              </a:rPr>
              <a:t>és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Corner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case</a:t>
            </a:r>
            <a:endParaRPr lang="hu-HU" sz="125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határeseteket nehéz számon tartani, ne hagyjuk, hogy szemetelje a főlogikánkat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Ezeket egy helyen </a:t>
            </a:r>
            <a:r>
              <a:rPr lang="hu-HU" sz="1250" dirty="0" err="1">
                <a:latin typeface="Montserrat" pitchFamily="2" charset="77"/>
              </a:rPr>
              <a:t>egységbezárva</a:t>
            </a:r>
            <a:r>
              <a:rPr lang="hu-HU" sz="1250" dirty="0">
                <a:latin typeface="Montserrat" pitchFamily="2" charset="77"/>
              </a:rPr>
              <a:t> könnyebben értelmezhető a kódunk, könnyebben kezeljük az ezekből eredő hibákat és a határesetek feldolgozását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Primitív típusok helyett használjunk dedikált értékű objektumokat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Ahelyett, hogy mindenhova sok-sok integert, </a:t>
            </a:r>
            <a:r>
              <a:rPr lang="hu-HU" sz="1250" dirty="0" err="1">
                <a:latin typeface="Montserrat" pitchFamily="2" charset="77"/>
              </a:rPr>
              <a:t>stringet</a:t>
            </a:r>
            <a:r>
              <a:rPr lang="hu-HU" sz="1250" dirty="0">
                <a:latin typeface="Montserrat" pitchFamily="2" charset="77"/>
              </a:rPr>
              <a:t> stb... viszünk fel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Készítsünk objektumokat, melyek dedikáltan tartalmazzák ezeket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Adjunk beszédes absztrakciókat és viselkedést, melyek sok helyen </a:t>
            </a:r>
            <a:r>
              <a:rPr lang="hu-HU" sz="1250" dirty="0" err="1">
                <a:latin typeface="Montserrat" pitchFamily="2" charset="77"/>
              </a:rPr>
              <a:t>újrafelhasználhatók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logikai függőséget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osztályunk metódusai és komponensei ideális esetben függetlenek egymástól és a többi metódus belső állapotától vagy viselkedésétől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negatív kondíciókat – </a:t>
            </a:r>
            <a:r>
              <a:rPr lang="hu-HU" sz="1400" dirty="0">
                <a:latin typeface="Montserrat" pitchFamily="2" charset="77"/>
              </a:rPr>
              <a:t>„</a:t>
            </a:r>
            <a:r>
              <a:rPr lang="hu-HU" sz="1400" dirty="0" err="1">
                <a:latin typeface="Montserrat" pitchFamily="2" charset="77"/>
              </a:rPr>
              <a:t>If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not</a:t>
            </a:r>
            <a:r>
              <a:rPr lang="hu-HU" sz="1400" dirty="0">
                <a:latin typeface="Montserrat" pitchFamily="2" charset="77"/>
              </a:rPr>
              <a:t>”, „</a:t>
            </a:r>
            <a:r>
              <a:rPr lang="hu-HU" sz="1400" dirty="0" err="1">
                <a:latin typeface="Montserrat" pitchFamily="2" charset="77"/>
              </a:rPr>
              <a:t>Unless</a:t>
            </a:r>
            <a:r>
              <a:rPr lang="hu-HU" sz="1400" dirty="0">
                <a:latin typeface="Montserrat" pitchFamily="2" charset="77"/>
              </a:rPr>
              <a:t>” és társaik...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06" r="3100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52224-7FF1-2514-83AB-C32A1ECFB66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8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6A4F8B-36A0-F58A-A888-879F5D58404F}"/>
              </a:ext>
            </a:extLst>
          </p:cNvPr>
          <p:cNvGrpSpPr/>
          <p:nvPr/>
        </p:nvGrpSpPr>
        <p:grpSpPr>
          <a:xfrm>
            <a:off x="8903621" y="1434212"/>
            <a:ext cx="3071551" cy="2195679"/>
            <a:chOff x="2934668" y="1504065"/>
            <a:chExt cx="5296369" cy="3786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DE2330-ACEC-FBED-2E9E-830523F3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668" y="1504065"/>
              <a:ext cx="5296369" cy="3786076"/>
            </a:xfrm>
            <a:prstGeom prst="rect">
              <a:avLst/>
            </a:prstGeom>
          </p:spPr>
        </p:pic>
        <p:sp>
          <p:nvSpPr>
            <p:cNvPr id="4" name="Tartalom helye 3">
              <a:extLst>
                <a:ext uri="{FF2B5EF4-FFF2-40B4-BE49-F238E27FC236}">
                  <a16:creationId xmlns:a16="http://schemas.microsoft.com/office/drawing/2014/main" id="{4EFCB92C-D8DC-94F7-994C-B3B5AC74DDF6}"/>
                </a:ext>
              </a:extLst>
            </p:cNvPr>
            <p:cNvSpPr txBox="1">
              <a:spLocks/>
            </p:cNvSpPr>
            <p:nvPr/>
          </p:nvSpPr>
          <p:spPr>
            <a:xfrm>
              <a:off x="2934668" y="2937164"/>
              <a:ext cx="5296369" cy="2022764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2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05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0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9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9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azthiszemösszeaddenéhanem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odinSzeme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azizéamihozé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crt1</a:t>
              </a: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hogyAFrancÜsseMeg</a:t>
              </a:r>
              <a:endParaRPr lang="hu-HU" sz="1100" b="1" dirty="0">
                <a:latin typeface="Montserrat" pitchFamily="2" charset="77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NÉVKONVENCIÓK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leíró és nem félreérthető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elnevezéseink pontosan tükrözzék az elem célját, funkcionalitását vagy jelentését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Tegyük láthatóvá a különbségeket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hasonló elemeknek legyen jól elkülöníthető (de konzisztens) nevük, hogy elkerüljük a félreértéseket, kavarodásokat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a név írja le a különbséget magát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kiejthető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szóban való használhatóság is fontos a csapatmunka szempontjából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Mondd ki: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Tx/>
              <a:buChar char="-"/>
            </a:pPr>
            <a:r>
              <a:rPr lang="hu-HU" sz="1250" dirty="0">
                <a:latin typeface="Montserrat" pitchFamily="2" charset="77"/>
              </a:rPr>
              <a:t>functionhelper932475938459345D92F4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Tx/>
              <a:buChar char="-"/>
            </a:pPr>
            <a:r>
              <a:rPr lang="hu-HU" sz="1250" dirty="0" err="1">
                <a:latin typeface="Montserrat" pitchFamily="2" charset="77"/>
              </a:rPr>
              <a:t>UvuvwevwevweOnyetenyevweUgwemubwemOssas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kereshető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Kellően egyedi és leíró nevek, melyeket gyorsabb keresni a kódbázisban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Magic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Number</a:t>
            </a:r>
            <a:r>
              <a:rPr lang="hu-HU" sz="1400" b="1" dirty="0">
                <a:latin typeface="Montserrat" pitchFamily="2" charset="77"/>
              </a:rPr>
              <a:t> helyett neves konstans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Magic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Number-nek</a:t>
            </a:r>
            <a:r>
              <a:rPr lang="hu-HU" sz="1250" dirty="0">
                <a:latin typeface="Montserrat" pitchFamily="2" charset="77"/>
              </a:rPr>
              <a:t> hívjuk a magyarázat nélküli </a:t>
            </a:r>
            <a:r>
              <a:rPr lang="hu-HU" sz="1250" dirty="0" err="1">
                <a:latin typeface="Montserrat" pitchFamily="2" charset="77"/>
              </a:rPr>
              <a:t>hard</a:t>
            </a:r>
            <a:r>
              <a:rPr lang="hu-HU" sz="1250" dirty="0">
                <a:latin typeface="Montserrat" pitchFamily="2" charset="77"/>
              </a:rPr>
              <a:t>-</a:t>
            </a:r>
            <a:r>
              <a:rPr lang="hu-HU" sz="1250" dirty="0" err="1">
                <a:latin typeface="Montserrat" pitchFamily="2" charset="77"/>
              </a:rPr>
              <a:t>code</a:t>
            </a:r>
            <a:r>
              <a:rPr lang="hu-HU" sz="1250" dirty="0">
                <a:latin typeface="Montserrat" pitchFamily="2" charset="77"/>
              </a:rPr>
              <a:t>-olt értékeket.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Ezeket foglaljuk konstansokba, melyek nevei leírják jelentésüket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az </a:t>
            </a:r>
            <a:r>
              <a:rPr lang="hu-HU" sz="1400" b="1" dirty="0" err="1">
                <a:latin typeface="Montserrat" pitchFamily="2" charset="77"/>
              </a:rPr>
              <a:t>enkódolást</a:t>
            </a:r>
            <a:r>
              <a:rPr lang="hu-HU" sz="1400" b="1" dirty="0">
                <a:latin typeface="Montserrat" pitchFamily="2" charset="77"/>
              </a:rPr>
              <a:t>, prefixeket és típus információt a nevekben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Hungarian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notation</a:t>
            </a:r>
            <a:r>
              <a:rPr lang="hu-HU" sz="1250" dirty="0">
                <a:latin typeface="Montserrat" pitchFamily="2" charset="77"/>
              </a:rPr>
              <a:t>-t mára már elhagyhatjuk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új IDE-</a:t>
            </a:r>
            <a:r>
              <a:rPr lang="hu-HU" sz="1250" dirty="0" err="1">
                <a:latin typeface="Montserrat" pitchFamily="2" charset="77"/>
              </a:rPr>
              <a:t>k</a:t>
            </a:r>
            <a:r>
              <a:rPr lang="hu-HU" sz="1250" dirty="0">
                <a:latin typeface="Montserrat" pitchFamily="2" charset="77"/>
              </a:rPr>
              <a:t> és programnyelvek ezek alternatíváinak széleskörű kínálatát </a:t>
            </a:r>
            <a:r>
              <a:rPr lang="hu-HU" sz="1250" dirty="0" err="1">
                <a:latin typeface="Montserrat" pitchFamily="2" charset="77"/>
              </a:rPr>
              <a:t>ajdák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462018"/>
            <a:ext cx="3505204" cy="5390193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BF920-EDA7-78B6-0BAD-277C32FDB09F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783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3810</Words>
  <Application>Microsoft Macintosh PowerPoint</Application>
  <PresentationFormat>Widescreen</PresentationFormat>
  <Paragraphs>614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Aptos Display</vt:lpstr>
      <vt:lpstr>Arial</vt:lpstr>
      <vt:lpstr>Google Sans</vt:lpstr>
      <vt:lpstr>Helvetica</vt:lpstr>
      <vt:lpstr>inherit</vt:lpstr>
      <vt:lpstr>Montserrat</vt:lpstr>
      <vt:lpstr>Montserrat ExtraBold</vt:lpstr>
      <vt:lpstr>Montserrat Medium</vt:lpstr>
      <vt:lpstr>opensans_semibold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Szalai</dc:creator>
  <cp:lastModifiedBy>Patrik Szalai</cp:lastModifiedBy>
  <cp:revision>55</cp:revision>
  <cp:lastPrinted>2024-03-17T19:31:38Z</cp:lastPrinted>
  <dcterms:created xsi:type="dcterms:W3CDTF">2024-03-08T19:55:56Z</dcterms:created>
  <dcterms:modified xsi:type="dcterms:W3CDTF">2024-04-19T09:04:07Z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0b346-82e6-40ae-a519-c8eeee624421_Enabled">
    <vt:lpwstr>true</vt:lpwstr>
  </property>
  <property fmtid="{D5CDD505-2E9C-101B-9397-08002B2CF9AE}" pid="3" name="MSIP_Label_99d0b346-82e6-40ae-a519-c8eeee624421_SetDate">
    <vt:lpwstr>2024-03-12T17:44:42Z</vt:lpwstr>
  </property>
  <property fmtid="{D5CDD505-2E9C-101B-9397-08002B2CF9AE}" pid="4" name="MSIP_Label_99d0b346-82e6-40ae-a519-c8eeee624421_Method">
    <vt:lpwstr>Standard</vt:lpwstr>
  </property>
  <property fmtid="{D5CDD505-2E9C-101B-9397-08002B2CF9AE}" pid="5" name="MSIP_Label_99d0b346-82e6-40ae-a519-c8eeee624421_Name">
    <vt:lpwstr>C3</vt:lpwstr>
  </property>
  <property fmtid="{D5CDD505-2E9C-101B-9397-08002B2CF9AE}" pid="6" name="MSIP_Label_99d0b346-82e6-40ae-a519-c8eeee624421_SiteId">
    <vt:lpwstr>f6ea9c0b-a353-4f44-87e4-4784c07789c2</vt:lpwstr>
  </property>
  <property fmtid="{D5CDD505-2E9C-101B-9397-08002B2CF9AE}" pid="7" name="MSIP_Label_99d0b346-82e6-40ae-a519-c8eeee624421_ActionId">
    <vt:lpwstr>3aebca97-febc-45bf-8e3b-67fded03b283</vt:lpwstr>
  </property>
  <property fmtid="{D5CDD505-2E9C-101B-9397-08002B2CF9AE}" pid="8" name="MSIP_Label_99d0b346-82e6-40ae-a519-c8eeee624421_ContentBits">
    <vt:lpwstr>0</vt:lpwstr>
  </property>
</Properties>
</file>